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5" r:id="rId3"/>
    <p:sldId id="327" r:id="rId4"/>
    <p:sldId id="328" r:id="rId5"/>
    <p:sldId id="341" r:id="rId6"/>
    <p:sldId id="340" r:id="rId7"/>
    <p:sldId id="338" r:id="rId8"/>
    <p:sldId id="34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6DAF-F6A6-4681-95DB-0DFB9FB3C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4F9626-8EA5-4AF2-BB73-0A6841D7E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E6A43-19FD-4E6C-8FA1-334A3122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F1CE-7CE4-4A04-AE6C-823B66AA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7BA78-6FE3-43F5-9D64-CF53E15D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8FCE-5E37-4C0F-AFA8-E799B17EA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896B8-78BA-4299-8B6B-7BC30F34A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DDC53-5A77-4C10-8EF8-D912C97A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72EC6-3EA0-4128-AD53-3C5FD5C2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5BE86-9DDF-4645-A1B4-39074F2E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8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E51E89-9AE8-465D-9053-B21A32373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95D25-1636-49C3-B1D5-851FE216E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CD5E2-A8A4-4748-8AAD-F17C9B7D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D8596-DDD8-4FFD-A4B9-4CD530FA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CAB0-AC47-49E3-8C6F-AB2E6FD5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F99B3-E625-423D-AAE9-590B4C27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B2C5-8AD4-4948-959D-C22057FD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488C2-E401-486E-906A-B8D32635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1FD75-38E1-45B1-B1A1-69A7EF0F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90906-1ECB-4CD1-A35C-B305FAD0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1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DFF8C-1B02-440B-885E-23FCD97E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41907-9E7B-4B42-92B4-D5AFB854F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EB2BA-B397-4B99-9FFF-2AAD7345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6E334-4605-4E8E-99B1-BE669712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CF6C9-2580-49B8-8C6B-243C8FD6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2A7A-5E2E-4ED5-82F0-85E44331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988D6-A5FC-4D06-96E1-B4060EFF7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10957-78A7-4AB0-A7C1-262C5A5D8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09EBE-CC3B-4EFF-B176-0406A2C8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DC90-DE6F-4D30-81DC-066FB6D9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34CD3-593E-4794-AC2E-6283AE62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F3D1E-D226-48D9-9C4F-7838C4D8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C710A-78F8-48C4-96FF-EC5AC7E77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8D805-7B8D-46D8-AE72-960A49802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1C1FF-5573-4B81-A415-9DCE27DF1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53E7AD-24EA-491A-8AE9-496F4C8B2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1E857-B1CE-4E7F-86FA-4BD35A2FD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2E99A-4F74-4630-9826-93376D53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0BD01-A6AC-4123-8490-64163DF2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5F5E3-FD5A-493F-8260-1C90B663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29A10-02F4-4E37-8D67-82DF60F0A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577DC-2383-4281-B015-18D02FF1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C7270-298F-4025-BE50-A013FAEC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7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BFE9-1946-453B-BE8F-4515C7FA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948E0-7A5F-408D-82FE-3CA8A583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9443D-09B2-4E8C-B98D-4EF0440A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0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4D80-3000-4A8A-A7CF-6B57E023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E2DC-A86B-41D7-96D1-82466AC98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DC22B-ACA7-4F99-B26B-3B6043BF4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AF0ED-A045-450C-B751-FD6C5447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63ED1-C535-4F00-8094-34CD497C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03C29-CB98-4154-A216-DAA421E5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9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B8EEA-F84C-4B39-8DED-F555F368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CF280-D374-44E1-9719-AF81008C1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0AD62-7D09-485F-86B0-C76B58DA6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3FD55-85A2-4033-A81C-7D02FA72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B3EC8-5151-489C-943C-D3291536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16208-DF53-4FE4-9C63-BC141CA0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F33DA-C11F-4310-8F1B-3F7F37B9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2AF62-2920-4F3C-811E-AB4FC605B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DBF5-3ED8-4CCE-B883-285F21443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199B-1A5F-4E70-874E-577E24EE0045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51E57-35F1-4D58-9D51-674013061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932B7-431D-4031-BC29-8A2466A0B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8A930-09A5-45B2-BB27-27B34F2F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7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gps.tulane.edu/graduate-polici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6600"/>
                </a:solidFill>
                <a:latin typeface="+mn-lt"/>
              </a:rPr>
              <a:t>Unified Code of Graduate Student Academic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64938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Kevin Fox Gotham, Ph.D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Associate Dean of Graduate Programs, Grants, and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Research, School of Liberal Arts (SLA)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Professor of Sociology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215 Newcomb Hall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kgotham@tulane.edu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529" y="5001049"/>
            <a:ext cx="125888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85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2554" y="1738163"/>
            <a:ext cx="101704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Set of rules or ethical principles governing our academic community – honesty, integrity, intellectual discovery, artistic creation, independent scholarship, and meaningful collaboration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“Any student behavior that has the effect of interfering with education, pursuit of knowledge, and/or a fair evaluation of a student's performance is considered a violation of the Code’s proscribed academic conduct” (Tulane University. 2013. </a:t>
            </a:r>
            <a:r>
              <a:rPr lang="en-US" sz="2400" i="1" dirty="0"/>
              <a:t>Unified Code of Graduate Student Academic Conduct</a:t>
            </a:r>
            <a:r>
              <a:rPr lang="en-US" sz="2400" dirty="0"/>
              <a:t>, p. 5 (available at the OGPS website: </a:t>
            </a:r>
            <a:r>
              <a:rPr lang="en-US" sz="2400" dirty="0">
                <a:hlinkClick r:id="rId2"/>
              </a:rPr>
              <a:t>https://ogps.tulane.edu/graduate-policies</a:t>
            </a:r>
            <a:r>
              <a:rPr lang="en-US" sz="24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Academic dishonesty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1129" y="762000"/>
            <a:ext cx="1033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Unified Code of Graduate Student Academic Conduct</a:t>
            </a:r>
          </a:p>
        </p:txBody>
      </p:sp>
    </p:spTree>
    <p:extLst>
      <p:ext uri="{BB962C8B-B14F-4D97-AF65-F5344CB8AC3E}">
        <p14:creationId xmlns:p14="http://schemas.microsoft.com/office/powerpoint/2010/main" val="23676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328" y="1603311"/>
            <a:ext cx="92535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Cheating -- </a:t>
            </a:r>
            <a:r>
              <a:rPr lang="en-US" sz="2400" dirty="0"/>
              <a:t>Giving, receiving, or using, or attempting to give, receive, or use unauthorized assistance, information, or study aids in academic work, or preventing or attempting to prevent another from using authorized assistance, information, or study aids.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Fabrication -- </a:t>
            </a:r>
            <a:r>
              <a:rPr lang="en-US" sz="2400" dirty="0"/>
              <a:t>Submission of contrived or altered information in any academic exercise.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False Information -- </a:t>
            </a:r>
            <a:r>
              <a:rPr lang="en-US" sz="2400" dirty="0"/>
              <a:t>Furnishing false information to any University official, instructor, or University office relating to any academic assignment or academic issue. 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81373" y="762001"/>
            <a:ext cx="3276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The Honor Code</a:t>
            </a:r>
          </a:p>
        </p:txBody>
      </p:sp>
    </p:spTree>
    <p:extLst>
      <p:ext uri="{BB962C8B-B14F-4D97-AF65-F5344CB8AC3E}">
        <p14:creationId xmlns:p14="http://schemas.microsoft.com/office/powerpoint/2010/main" val="358828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9771" y="1396054"/>
            <a:ext cx="948006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Unauthorized collaboration -- </a:t>
            </a:r>
            <a:r>
              <a:rPr lang="en-US" sz="2400" dirty="0"/>
              <a:t>Collaboration not explicitly allowed by the instructor to obtain credit for examinations or course assignments.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Multiple submission -- </a:t>
            </a:r>
            <a:r>
              <a:rPr lang="en-US" sz="2400" dirty="0"/>
              <a:t>Presentation of a paper or other work for credit in two distinct courses without prior approval by both instructors.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Sabotage -- </a:t>
            </a:r>
            <a:r>
              <a:rPr lang="en-US" sz="2400" dirty="0"/>
              <a:t>Destroying or damaging another student's work, or otherwise preventing such work from receiving fair graded assessment.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Unfair advantage -- </a:t>
            </a:r>
            <a:r>
              <a:rPr lang="en-US" sz="2400" dirty="0"/>
              <a:t>Any behavior disallowed by an instructor that gives an advantage over other fellow students in an academic exercise. 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81373" y="530892"/>
            <a:ext cx="3276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The Honor Code</a:t>
            </a:r>
          </a:p>
        </p:txBody>
      </p:sp>
    </p:spTree>
    <p:extLst>
      <p:ext uri="{BB962C8B-B14F-4D97-AF65-F5344CB8AC3E}">
        <p14:creationId xmlns:p14="http://schemas.microsoft.com/office/powerpoint/2010/main" val="335052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CDD6-7A9C-41D3-B82D-912CE03F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  <a:latin typeface="+mn-lt"/>
              </a:rPr>
              <a:t>The Honor Code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8F0EF-4F0D-467A-AA67-C77F11D8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40" y="1594338"/>
            <a:ext cx="10170459" cy="4582625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/>
              <a:t>Facilitation of academic dishonesty -- </a:t>
            </a:r>
            <a:r>
              <a:rPr lang="en-US" sz="2600" dirty="0"/>
              <a:t>Knowingly helping or attempting to help another student violate any provision of the Code. </a:t>
            </a:r>
          </a:p>
          <a:p>
            <a:endParaRPr lang="en-US" sz="2600" dirty="0"/>
          </a:p>
          <a:p>
            <a:r>
              <a:rPr lang="en-US" sz="2600" b="1" dirty="0"/>
              <a:t>Tampering with academic records -- </a:t>
            </a:r>
            <a:r>
              <a:rPr lang="en-US" sz="2600" dirty="0"/>
              <a:t>Misrepresenting, tampering with, or attempting to tamper with any portion of a student's academic record. </a:t>
            </a:r>
          </a:p>
          <a:p>
            <a:endParaRPr lang="en-US" sz="2600" dirty="0"/>
          </a:p>
          <a:p>
            <a:r>
              <a:rPr lang="en-US" sz="2600" b="1" dirty="0"/>
              <a:t>Improper disclosure -- </a:t>
            </a:r>
            <a:r>
              <a:rPr lang="en-US" sz="2600" dirty="0"/>
              <a:t>Failure of an Honor Board member, witness or participant in an Honor Board hearing to maintain strict confidentiality concerning the identity of students accused of Honor Code violations.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b="1" dirty="0"/>
              <a:t>Plagiarism -- </a:t>
            </a:r>
            <a:r>
              <a:rPr lang="en-US" sz="2600" dirty="0"/>
              <a:t>Unacknowledged or falsely acknowledged presentation of another person's ideas, expressions, or original research as one's own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984EB-ED21-4E3C-B77D-75161C94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Graduate Student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D512C-4FE7-4C45-B6B5-5FF41FBD8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Tulane University expects all graduate students to adhere to the principles of the Code </a:t>
            </a:r>
          </a:p>
          <a:p>
            <a:r>
              <a:rPr lang="en-US" sz="2400" dirty="0"/>
              <a:t>All academic work must be the result of your own efforts, except when collaboration has been explicitly allowed. </a:t>
            </a:r>
          </a:p>
          <a:p>
            <a:r>
              <a:rPr lang="en-US" sz="2400" dirty="0"/>
              <a:t>If you are unsure how an assignment is affected by the Code, it is your responsibility to consult the Instructor </a:t>
            </a:r>
          </a:p>
          <a:p>
            <a:r>
              <a:rPr lang="en-US" sz="2400" dirty="0"/>
              <a:t>You have an obligation to report any suspected Honor Code violations to your instructor or the Dean of your School </a:t>
            </a:r>
          </a:p>
          <a:p>
            <a:r>
              <a:rPr lang="en-US" sz="2400" dirty="0"/>
              <a:t>You should not, under any circumstances, tolerate any form of academic dishonesty</a:t>
            </a:r>
          </a:p>
        </p:txBody>
      </p:sp>
    </p:spTree>
    <p:extLst>
      <p:ext uri="{BB962C8B-B14F-4D97-AF65-F5344CB8AC3E}">
        <p14:creationId xmlns:p14="http://schemas.microsoft.com/office/powerpoint/2010/main" val="248885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1" y="1905000"/>
            <a:ext cx="92021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Beware of cutting-and-pasting near-verbatim</a:t>
            </a:r>
          </a:p>
          <a:p>
            <a:endParaRPr lang="en-US" sz="2400" dirty="0"/>
          </a:p>
          <a:p>
            <a:r>
              <a:rPr lang="en-US" sz="2400" dirty="0"/>
              <a:t>Beware of paraphrasing other peoples’ works without citing them</a:t>
            </a:r>
          </a:p>
          <a:p>
            <a:endParaRPr lang="en-US" sz="2400" dirty="0"/>
          </a:p>
          <a:p>
            <a:r>
              <a:rPr lang="en-US" sz="2400" dirty="0"/>
              <a:t>Photographs and images can have copyright protection</a:t>
            </a:r>
          </a:p>
          <a:p>
            <a:endParaRPr lang="en-US" sz="2400" dirty="0"/>
          </a:p>
          <a:p>
            <a:r>
              <a:rPr lang="en-US" sz="2400" dirty="0"/>
              <a:t>Significant consequences include WF in the relevant course, suspension, expulsion, revocation of degree, retraction of articles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751368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364639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B2E67-7ED4-4C21-BF29-FDBA26C5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Strategies for Avoiding a Violation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D2F94-74A1-4AA9-9BA8-B2CF9F1CC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Familiarize yourself with the Honor Code</a:t>
            </a:r>
          </a:p>
          <a:p>
            <a:r>
              <a:rPr lang="en-US" sz="2400" dirty="0"/>
              <a:t>Be honest!</a:t>
            </a:r>
          </a:p>
          <a:p>
            <a:r>
              <a:rPr lang="en-US" sz="2400" dirty="0"/>
              <a:t>Ask questions! If something is unclear to you, or your professor’s policy is vague in any way, be sure to ask questions. </a:t>
            </a:r>
          </a:p>
          <a:p>
            <a:r>
              <a:rPr lang="en-US" sz="2400" dirty="0"/>
              <a:t>Use guides and resources! The Howard-Tilton Library has citation guides, academic integrity guidelines, and helpful websites to help you fulfill your academic duties </a:t>
            </a:r>
          </a:p>
        </p:txBody>
      </p:sp>
    </p:spTree>
    <p:extLst>
      <p:ext uri="{BB962C8B-B14F-4D97-AF65-F5344CB8AC3E}">
        <p14:creationId xmlns:p14="http://schemas.microsoft.com/office/powerpoint/2010/main" val="381379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628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Unified Code of Graduate Student Academic Conduct</vt:lpstr>
      <vt:lpstr>PowerPoint Presentation</vt:lpstr>
      <vt:lpstr>PowerPoint Presentation</vt:lpstr>
      <vt:lpstr>PowerPoint Presentation</vt:lpstr>
      <vt:lpstr>The Honor Code</vt:lpstr>
      <vt:lpstr>Graduate Student Responsibilities</vt:lpstr>
      <vt:lpstr>PowerPoint Presentation</vt:lpstr>
      <vt:lpstr>Strategies for Avoiding a Violation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Graduate Honor Code</dc:title>
  <dc:creator>Office of Graduate &amp; Postdoctoral Studies</dc:creator>
  <cp:lastModifiedBy>O'Brien, Jennifer R</cp:lastModifiedBy>
  <cp:revision>14</cp:revision>
  <dcterms:created xsi:type="dcterms:W3CDTF">2019-08-09T15:53:33Z</dcterms:created>
  <dcterms:modified xsi:type="dcterms:W3CDTF">2019-08-15T21:40:58Z</dcterms:modified>
</cp:coreProperties>
</file>